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Anton" charset="1" panose="00000500000000000000"/>
      <p:regular r:id="rId30"/>
    </p:embeddedFont>
    <p:embeddedFont>
      <p:font typeface="Canva Sans Bold" charset="1" panose="020B0803030501040103"/>
      <p:regular r:id="rId31"/>
    </p:embeddedFont>
    <p:embeddedFont>
      <p:font typeface="Codec Pro" charset="1" panose="00000500000000000000"/>
      <p:regular r:id="rId32"/>
    </p:embeddedFont>
    <p:embeddedFont>
      <p:font typeface="Canva Sans" charset="1" panose="020B0503030501040103"/>
      <p:regular r:id="rId33"/>
    </p:embeddedFont>
    <p:embeddedFont>
      <p:font typeface="ABeeZee" charset="1" panose="02000000000000000000"/>
      <p:regular r:id="rId34"/>
    </p:embeddedFont>
    <p:embeddedFont>
      <p:font typeface="Antic" charset="1" panose="00000000000000000000"/>
      <p:regular r:id="rId35"/>
    </p:embeddedFont>
    <p:embeddedFont>
      <p:font typeface="Nunito Sans Condensed" charset="1" panose="00000000000000000000"/>
      <p:regular r:id="rId36"/>
    </p:embeddedFont>
    <p:embeddedFont>
      <p:font typeface="PT Sans" charset="1" panose="020B0503020203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30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5F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2051587" y="-478994"/>
            <a:ext cx="0" cy="10765994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-1278245" y="1257212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076157"/>
            <a:ext cx="786511" cy="353215"/>
          </a:xfrm>
          <a:custGeom>
            <a:avLst/>
            <a:gdLst/>
            <a:ahLst/>
            <a:cxnLst/>
            <a:rect r="r" b="b" t="t" l="l"/>
            <a:pathLst>
              <a:path h="353215" w="786511">
                <a:moveTo>
                  <a:pt x="0" y="0"/>
                </a:moveTo>
                <a:lnTo>
                  <a:pt x="786511" y="0"/>
                </a:lnTo>
                <a:lnTo>
                  <a:pt x="786511" y="353215"/>
                </a:lnTo>
                <a:lnTo>
                  <a:pt x="0" y="35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50665" y="395990"/>
            <a:ext cx="1000309" cy="880272"/>
          </a:xfrm>
          <a:custGeom>
            <a:avLst/>
            <a:gdLst/>
            <a:ahLst/>
            <a:cxnLst/>
            <a:rect r="r" b="b" t="t" l="l"/>
            <a:pathLst>
              <a:path h="880272" w="1000309">
                <a:moveTo>
                  <a:pt x="0" y="0"/>
                </a:moveTo>
                <a:lnTo>
                  <a:pt x="1000309" y="0"/>
                </a:lnTo>
                <a:lnTo>
                  <a:pt x="1000309" y="880272"/>
                </a:lnTo>
                <a:lnTo>
                  <a:pt x="0" y="880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82024" y="8916156"/>
            <a:ext cx="954552" cy="953359"/>
          </a:xfrm>
          <a:custGeom>
            <a:avLst/>
            <a:gdLst/>
            <a:ahLst/>
            <a:cxnLst/>
            <a:rect r="r" b="b" t="t" l="l"/>
            <a:pathLst>
              <a:path h="953359" w="954552">
                <a:moveTo>
                  <a:pt x="0" y="0"/>
                </a:moveTo>
                <a:lnTo>
                  <a:pt x="954552" y="0"/>
                </a:lnTo>
                <a:lnTo>
                  <a:pt x="954552" y="953359"/>
                </a:lnTo>
                <a:lnTo>
                  <a:pt x="0" y="953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50820" y="3230876"/>
            <a:ext cx="6065224" cy="1550562"/>
          </a:xfrm>
          <a:custGeom>
            <a:avLst/>
            <a:gdLst/>
            <a:ahLst/>
            <a:cxnLst/>
            <a:rect r="r" b="b" t="t" l="l"/>
            <a:pathLst>
              <a:path h="1550562" w="6065224">
                <a:moveTo>
                  <a:pt x="0" y="0"/>
                </a:moveTo>
                <a:lnTo>
                  <a:pt x="6065223" y="0"/>
                </a:lnTo>
                <a:lnTo>
                  <a:pt x="6065223" y="1550563"/>
                </a:lnTo>
                <a:lnTo>
                  <a:pt x="0" y="1550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35" t="-3748" r="-127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23879" y="1678366"/>
            <a:ext cx="1613264" cy="1613264"/>
          </a:xfrm>
          <a:custGeom>
            <a:avLst/>
            <a:gdLst/>
            <a:ahLst/>
            <a:cxnLst/>
            <a:rect r="r" b="b" t="t" l="l"/>
            <a:pathLst>
              <a:path h="1613264" w="1613264">
                <a:moveTo>
                  <a:pt x="0" y="0"/>
                </a:moveTo>
                <a:lnTo>
                  <a:pt x="1613264" y="0"/>
                </a:lnTo>
                <a:lnTo>
                  <a:pt x="1613264" y="1613265"/>
                </a:lnTo>
                <a:lnTo>
                  <a:pt x="0" y="1613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50820" y="4952889"/>
            <a:ext cx="8515880" cy="129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63"/>
              </a:lnSpc>
            </a:pPr>
            <a:r>
              <a:rPr lang="en-US" sz="967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SALES REPORT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5744" y="1666787"/>
            <a:ext cx="3592521" cy="614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4"/>
              </a:lnSpc>
            </a:pPr>
            <a:r>
              <a:rPr lang="en-US" sz="232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</a:t>
            </a:r>
          </a:p>
          <a:p>
            <a:pPr algn="l">
              <a:lnSpc>
                <a:spcPts val="23734"/>
              </a:lnSpc>
            </a:pPr>
            <a:r>
              <a:rPr lang="en-US" sz="232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4544" y="8868531"/>
            <a:ext cx="2132634" cy="34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0"/>
              </a:lnSpc>
              <a:spcBef>
                <a:spcPct val="0"/>
              </a:spcBef>
            </a:pPr>
            <a:r>
              <a:rPr lang="en-US" b="true" sz="200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9172" y="1659853"/>
            <a:ext cx="7516849" cy="18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4"/>
              </a:lnSpc>
              <a:spcBef>
                <a:spcPct val="0"/>
              </a:spcBef>
            </a:pPr>
            <a:r>
              <a:rPr lang="en-US" sz="1385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AMAZON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2179" y="9407991"/>
            <a:ext cx="3849998" cy="287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  <a:spcBef>
                <a:spcPct val="0"/>
              </a:spcBef>
            </a:pPr>
            <a:r>
              <a:rPr lang="en-US" b="true" sz="215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SNEHA YADAV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0105" y="5464362"/>
            <a:ext cx="5601514" cy="3793938"/>
            <a:chOff x="0" y="0"/>
            <a:chExt cx="867821" cy="587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7821" cy="587780"/>
            </a:xfrm>
            <a:custGeom>
              <a:avLst/>
              <a:gdLst/>
              <a:ahLst/>
              <a:cxnLst/>
              <a:rect r="r" b="b" t="t" l="l"/>
              <a:pathLst>
                <a:path h="587780" w="867821">
                  <a:moveTo>
                    <a:pt x="0" y="0"/>
                  </a:moveTo>
                  <a:lnTo>
                    <a:pt x="867821" y="0"/>
                  </a:lnTo>
                  <a:lnTo>
                    <a:pt x="867821" y="587780"/>
                  </a:lnTo>
                  <a:lnTo>
                    <a:pt x="0" y="587780"/>
                  </a:lnTo>
                  <a:close/>
                </a:path>
              </a:pathLst>
            </a:custGeom>
            <a:blipFill>
              <a:blip r:embed="rId3"/>
              <a:stretch>
                <a:fillRect l="-10204" t="0" r="-10204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AutoShape 5" id="5"/>
          <p:cNvSpPr/>
          <p:nvPr/>
        </p:nvSpPr>
        <p:spPr>
          <a:xfrm flipH="true" flipV="true">
            <a:off x="-10421255" y="1368612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46066" y="722372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22883" y="2169811"/>
            <a:ext cx="6529222" cy="3848658"/>
          </a:xfrm>
          <a:custGeom>
            <a:avLst/>
            <a:gdLst/>
            <a:ahLst/>
            <a:cxnLst/>
            <a:rect r="r" b="b" t="t" l="l"/>
            <a:pathLst>
              <a:path h="3848658" w="6529222">
                <a:moveTo>
                  <a:pt x="0" y="0"/>
                </a:moveTo>
                <a:lnTo>
                  <a:pt x="6529221" y="0"/>
                </a:lnTo>
                <a:lnTo>
                  <a:pt x="6529221" y="3848658"/>
                </a:lnTo>
                <a:lnTo>
                  <a:pt x="0" y="3848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09" t="0" r="-76097" b="-7530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60138" y="5143500"/>
            <a:ext cx="7127862" cy="3832830"/>
          </a:xfrm>
          <a:custGeom>
            <a:avLst/>
            <a:gdLst/>
            <a:ahLst/>
            <a:cxnLst/>
            <a:rect r="r" b="b" t="t" l="l"/>
            <a:pathLst>
              <a:path h="3832830" w="7127862">
                <a:moveTo>
                  <a:pt x="0" y="0"/>
                </a:moveTo>
                <a:lnTo>
                  <a:pt x="7127862" y="0"/>
                </a:lnTo>
                <a:lnTo>
                  <a:pt x="7127862" y="3832830"/>
                </a:lnTo>
                <a:lnTo>
                  <a:pt x="0" y="38328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426" r="-59015" b="-6191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16209" y="466220"/>
            <a:ext cx="13271791" cy="59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3"/>
              </a:lnSpc>
            </a:pPr>
            <a:r>
              <a:rPr lang="en-US" sz="44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SOME OF THE UNIQUE VALUE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06731" y="313924"/>
            <a:ext cx="9021259" cy="153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8"/>
              </a:lnSpc>
            </a:pPr>
            <a:r>
              <a:rPr lang="en-US" sz="594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BUSINESS QUESTIONS</a:t>
            </a:r>
          </a:p>
          <a:p>
            <a:pPr algn="l">
              <a:lnSpc>
                <a:spcPts val="5852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-1700576" y="1203844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97459" y="0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618951" y="-1600033"/>
            <a:ext cx="573224" cy="2628733"/>
            <a:chOff x="0" y="0"/>
            <a:chExt cx="150973" cy="692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973" cy="692341"/>
            </a:xfrm>
            <a:custGeom>
              <a:avLst/>
              <a:gdLst/>
              <a:ahLst/>
              <a:cxnLst/>
              <a:rect r="r" b="b" t="t" l="l"/>
              <a:pathLst>
                <a:path h="692341" w="150973">
                  <a:moveTo>
                    <a:pt x="0" y="0"/>
                  </a:moveTo>
                  <a:lnTo>
                    <a:pt x="150973" y="0"/>
                  </a:lnTo>
                  <a:lnTo>
                    <a:pt x="150973" y="692341"/>
                  </a:lnTo>
                  <a:lnTo>
                    <a:pt x="0" y="692341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0973" cy="730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6000">
            <a:off x="11192780" y="1196724"/>
            <a:ext cx="8165020" cy="2122546"/>
          </a:xfrm>
          <a:custGeom>
            <a:avLst/>
            <a:gdLst/>
            <a:ahLst/>
            <a:cxnLst/>
            <a:rect r="r" b="b" t="t" l="l"/>
            <a:pathLst>
              <a:path h="2122546" w="8165020">
                <a:moveTo>
                  <a:pt x="0" y="14244"/>
                </a:moveTo>
                <a:lnTo>
                  <a:pt x="8161340" y="0"/>
                </a:lnTo>
                <a:lnTo>
                  <a:pt x="8165020" y="2108301"/>
                </a:lnTo>
                <a:lnTo>
                  <a:pt x="3679" y="2122545"/>
                </a:lnTo>
                <a:lnTo>
                  <a:pt x="0" y="14244"/>
                </a:lnTo>
                <a:close/>
              </a:path>
            </a:pathLst>
          </a:custGeom>
          <a:blipFill>
            <a:blip r:embed="rId5"/>
            <a:stretch>
              <a:fillRect l="-19058" t="-87354" r="-51565" b="-18184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000">
            <a:off x="11279519" y="3633718"/>
            <a:ext cx="7096941" cy="2055016"/>
          </a:xfrm>
          <a:custGeom>
            <a:avLst/>
            <a:gdLst/>
            <a:ahLst/>
            <a:cxnLst/>
            <a:rect r="r" b="b" t="t" l="l"/>
            <a:pathLst>
              <a:path h="2055016" w="7096941">
                <a:moveTo>
                  <a:pt x="0" y="12381"/>
                </a:moveTo>
                <a:lnTo>
                  <a:pt x="7093376" y="0"/>
                </a:lnTo>
                <a:lnTo>
                  <a:pt x="7096941" y="2042636"/>
                </a:lnTo>
                <a:lnTo>
                  <a:pt x="3565" y="2055016"/>
                </a:lnTo>
                <a:lnTo>
                  <a:pt x="0" y="12381"/>
                </a:lnTo>
                <a:close/>
              </a:path>
            </a:pathLst>
          </a:custGeom>
          <a:blipFill>
            <a:blip r:embed="rId6"/>
            <a:stretch>
              <a:fillRect l="-23537" t="-105342" r="-72765" b="-17599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000">
            <a:off x="12195464" y="6004058"/>
            <a:ext cx="7162568" cy="2386368"/>
          </a:xfrm>
          <a:custGeom>
            <a:avLst/>
            <a:gdLst/>
            <a:ahLst/>
            <a:cxnLst/>
            <a:rect r="r" b="b" t="t" l="l"/>
            <a:pathLst>
              <a:path h="2386368" w="7162568">
                <a:moveTo>
                  <a:pt x="0" y="12494"/>
                </a:moveTo>
                <a:lnTo>
                  <a:pt x="7158425" y="0"/>
                </a:lnTo>
                <a:lnTo>
                  <a:pt x="7162568" y="2373874"/>
                </a:lnTo>
                <a:lnTo>
                  <a:pt x="4143" y="2386368"/>
                </a:lnTo>
                <a:lnTo>
                  <a:pt x="0" y="12494"/>
                </a:lnTo>
                <a:close/>
              </a:path>
            </a:pathLst>
          </a:custGeom>
          <a:blipFill>
            <a:blip r:embed="rId7"/>
            <a:stretch>
              <a:fillRect l="-18427" t="-69915" r="-76075" b="-15846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97459" y="1681541"/>
            <a:ext cx="11392072" cy="78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963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# 1. WHAT IS THE COUNT OF DISTINCT CITIES IN THE DATASET?</a:t>
            </a:r>
          </a:p>
          <a:p>
            <a:pPr algn="ctr">
              <a:lnSpc>
                <a:spcPts val="3022"/>
              </a:lnSpc>
              <a:spcBef>
                <a:spcPct val="0"/>
              </a:spcBef>
            </a:pPr>
            <a:r>
              <a:rPr lang="en-US" sz="2963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select count(distinct(city)) from amazon_sales;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44719" y="3966828"/>
            <a:ext cx="11239993" cy="76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2868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# 2. FOR EACH BRANCH, WHAT IS THE CORRESPONDING CITY?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868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select distinct city, branch from amazon_sales;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97459" y="6848897"/>
            <a:ext cx="12602170" cy="111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# 3. WHAT IS THE COUNT OF DISTINCT PRODUCT LINES IN THE DATASET?</a:t>
            </a:r>
          </a:p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select count(distinct(product_line)) from amazon_sales;</a:t>
            </a:r>
          </a:p>
          <a:p>
            <a:pPr algn="ctr">
              <a:lnSpc>
                <a:spcPts val="29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579100" y="554683"/>
            <a:ext cx="19988576" cy="0"/>
          </a:xfrm>
          <a:prstGeom prst="line">
            <a:avLst/>
          </a:prstGeom>
          <a:ln cap="flat" w="9525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22084" y="-991030"/>
            <a:ext cx="606616" cy="2075362"/>
            <a:chOff x="0" y="0"/>
            <a:chExt cx="159767" cy="5465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767" cy="546597"/>
            </a:xfrm>
            <a:custGeom>
              <a:avLst/>
              <a:gdLst/>
              <a:ahLst/>
              <a:cxnLst/>
              <a:rect r="r" b="b" t="t" l="l"/>
              <a:pathLst>
                <a:path h="546597" w="159767">
                  <a:moveTo>
                    <a:pt x="0" y="0"/>
                  </a:moveTo>
                  <a:lnTo>
                    <a:pt x="159767" y="0"/>
                  </a:lnTo>
                  <a:lnTo>
                    <a:pt x="159767" y="546597"/>
                  </a:lnTo>
                  <a:lnTo>
                    <a:pt x="0" y="546597"/>
                  </a:lnTo>
                  <a:close/>
                </a:path>
              </a:pathLst>
            </a:custGeom>
            <a:solidFill>
              <a:srgbClr val="CF5F0E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9767" cy="584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17287036" y="681184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000">
            <a:off x="12258964" y="1079075"/>
            <a:ext cx="6031368" cy="2688027"/>
          </a:xfrm>
          <a:custGeom>
            <a:avLst/>
            <a:gdLst/>
            <a:ahLst/>
            <a:cxnLst/>
            <a:rect r="r" b="b" t="t" l="l"/>
            <a:pathLst>
              <a:path h="2688027" w="6031368">
                <a:moveTo>
                  <a:pt x="0" y="10518"/>
                </a:moveTo>
                <a:lnTo>
                  <a:pt x="6026695" y="0"/>
                </a:lnTo>
                <a:lnTo>
                  <a:pt x="6031368" y="2677509"/>
                </a:lnTo>
                <a:lnTo>
                  <a:pt x="4673" y="2688027"/>
                </a:lnTo>
                <a:lnTo>
                  <a:pt x="0" y="10518"/>
                </a:lnTo>
                <a:close/>
              </a:path>
            </a:pathLst>
          </a:custGeom>
          <a:blipFill>
            <a:blip r:embed="rId5"/>
            <a:stretch>
              <a:fillRect l="-25086" t="-61058" r="-105896" b="-13047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000">
            <a:off x="11052371" y="4833458"/>
            <a:ext cx="7239213" cy="4125497"/>
          </a:xfrm>
          <a:custGeom>
            <a:avLst/>
            <a:gdLst/>
            <a:ahLst/>
            <a:cxnLst/>
            <a:rect r="r" b="b" t="t" l="l"/>
            <a:pathLst>
              <a:path h="4125497" w="7239213">
                <a:moveTo>
                  <a:pt x="0" y="12622"/>
                </a:moveTo>
                <a:lnTo>
                  <a:pt x="7232034" y="0"/>
                </a:lnTo>
                <a:lnTo>
                  <a:pt x="7239213" y="4112874"/>
                </a:lnTo>
                <a:lnTo>
                  <a:pt x="7178" y="4125496"/>
                </a:lnTo>
                <a:lnTo>
                  <a:pt x="0" y="12622"/>
                </a:lnTo>
                <a:close/>
              </a:path>
            </a:pathLst>
          </a:custGeom>
          <a:blipFill>
            <a:blip r:embed="rId6"/>
            <a:stretch>
              <a:fillRect l="-28355" t="-47945" r="-86208" b="-6383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816266" y="822089"/>
            <a:ext cx="23702757" cy="195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3"/>
              </a:lnSpc>
            </a:pPr>
            <a:r>
              <a:rPr lang="en-US" sz="2620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# 4. WHICH PAYMENT METHOD OCCURS MOST FREQUENTLY?</a:t>
            </a:r>
          </a:p>
          <a:p>
            <a:pPr algn="ctr">
              <a:lnSpc>
                <a:spcPts val="2673"/>
              </a:lnSpc>
            </a:pPr>
            <a:r>
              <a:rPr lang="en-US" sz="2620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 select payment_method, count(*) as occurance from amazon_sales </a:t>
            </a:r>
          </a:p>
          <a:p>
            <a:pPr algn="ctr">
              <a:lnSpc>
                <a:spcPts val="2673"/>
              </a:lnSpc>
            </a:pPr>
            <a:r>
              <a:rPr lang="en-US" sz="2620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group by payment_method </a:t>
            </a:r>
          </a:p>
          <a:p>
            <a:pPr algn="ctr">
              <a:lnSpc>
                <a:spcPts val="2673"/>
              </a:lnSpc>
            </a:pPr>
            <a:r>
              <a:rPr lang="en-US" sz="2620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order by occurance desc; </a:t>
            </a:r>
          </a:p>
          <a:p>
            <a:pPr algn="ctr">
              <a:lnSpc>
                <a:spcPts val="451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294596" y="3799945"/>
            <a:ext cx="14428320" cy="147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# 5. WHICH PRODUCT LINE HAS THE HIGHEST SALES?</a:t>
            </a:r>
          </a:p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select product_line, sum(quantity) as total_sales from amazon_sales </a:t>
            </a:r>
          </a:p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group by product_line </a:t>
            </a:r>
          </a:p>
          <a:p>
            <a:pPr algn="ctr">
              <a:lnSpc>
                <a:spcPts val="2916"/>
              </a:lnSpc>
              <a:spcBef>
                <a:spcPct val="0"/>
              </a:spcBef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order by total_sales desc;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0">
            <a:off x="11577940" y="76062"/>
            <a:ext cx="6712536" cy="2854835"/>
          </a:xfrm>
          <a:custGeom>
            <a:avLst/>
            <a:gdLst/>
            <a:ahLst/>
            <a:cxnLst/>
            <a:rect r="r" b="b" t="t" l="l"/>
            <a:pathLst>
              <a:path h="2854835" w="6712536">
                <a:moveTo>
                  <a:pt x="0" y="11707"/>
                </a:moveTo>
                <a:lnTo>
                  <a:pt x="6707574" y="0"/>
                </a:lnTo>
                <a:lnTo>
                  <a:pt x="6712536" y="2843128"/>
                </a:lnTo>
                <a:lnTo>
                  <a:pt x="4962" y="2854835"/>
                </a:lnTo>
                <a:lnTo>
                  <a:pt x="0" y="11707"/>
                </a:lnTo>
                <a:close/>
              </a:path>
            </a:pathLst>
          </a:custGeom>
          <a:blipFill>
            <a:blip r:embed="rId3"/>
            <a:stretch>
              <a:fillRect l="-27373" t="-77392" r="-93854" b="-11520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7198" y="2600173"/>
            <a:ext cx="6017503" cy="2981148"/>
          </a:xfrm>
          <a:custGeom>
            <a:avLst/>
            <a:gdLst/>
            <a:ahLst/>
            <a:cxnLst/>
            <a:rect r="r" b="b" t="t" l="l"/>
            <a:pathLst>
              <a:path h="2981148" w="6017503">
                <a:moveTo>
                  <a:pt x="0" y="0"/>
                </a:moveTo>
                <a:lnTo>
                  <a:pt x="6017504" y="0"/>
                </a:lnTo>
                <a:lnTo>
                  <a:pt x="6017504" y="2981149"/>
                </a:lnTo>
                <a:lnTo>
                  <a:pt x="0" y="2981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915" t="-57820" r="-97718" b="-960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10815301" y="5752218"/>
            <a:ext cx="6447246" cy="3737671"/>
          </a:xfrm>
          <a:custGeom>
            <a:avLst/>
            <a:gdLst/>
            <a:ahLst/>
            <a:cxnLst/>
            <a:rect r="r" b="b" t="t" l="l"/>
            <a:pathLst>
              <a:path h="3737671" w="6447246">
                <a:moveTo>
                  <a:pt x="0" y="11241"/>
                </a:moveTo>
                <a:lnTo>
                  <a:pt x="6440742" y="0"/>
                </a:lnTo>
                <a:lnTo>
                  <a:pt x="6447246" y="3726430"/>
                </a:lnTo>
                <a:lnTo>
                  <a:pt x="6504" y="3737671"/>
                </a:lnTo>
                <a:lnTo>
                  <a:pt x="0" y="11241"/>
                </a:lnTo>
                <a:close/>
              </a:path>
            </a:pathLst>
          </a:custGeom>
          <a:blipFill>
            <a:blip r:embed="rId5"/>
            <a:stretch>
              <a:fillRect l="-28130" t="-56730" r="-102200" b="-667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883303" y="34288"/>
            <a:ext cx="12720361" cy="19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9"/>
              </a:lnSpc>
            </a:pPr>
            <a:r>
              <a:rPr lang="en-US" sz="23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6. How much revenue is generated each month?</a:t>
            </a:r>
          </a:p>
          <a:p>
            <a:pPr algn="ctr">
              <a:lnSpc>
                <a:spcPts val="3339"/>
              </a:lnSpc>
            </a:pPr>
            <a:r>
              <a:rPr lang="en-US" sz="23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month_name, sum(total) as monthly_revenue$ from amazon_sales</a:t>
            </a:r>
          </a:p>
          <a:p>
            <a:pPr algn="ctr">
              <a:lnSpc>
                <a:spcPts val="3339"/>
              </a:lnSpc>
            </a:pPr>
            <a:r>
              <a:rPr lang="en-US" sz="23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month_name</a:t>
            </a:r>
          </a:p>
          <a:p>
            <a:pPr algn="ctr">
              <a:lnSpc>
                <a:spcPts val="3339"/>
              </a:lnSpc>
            </a:pPr>
            <a:r>
              <a:rPr lang="en-US" sz="23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monthly_revenue$ desc;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562073"/>
            <a:ext cx="8499406" cy="1853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7. In which month did the cost of goods sold reach its peak?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month_name, sum(cogs) as cost_of_goods_sold from amazon_sales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month_name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cost_of_goods_sold desc;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5000" y="6155822"/>
            <a:ext cx="8889826" cy="146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8. Which product line generated the highest revenue?</a:t>
            </a:r>
          </a:p>
          <a:p>
            <a:pPr algn="ctr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product_line, sum(total) as total_revenue$ from amazon_sales </a:t>
            </a:r>
          </a:p>
          <a:p>
            <a:pPr algn="ctr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product_line </a:t>
            </a:r>
          </a:p>
          <a:p>
            <a:pPr algn="ctr">
              <a:lnSpc>
                <a:spcPts val="2953"/>
              </a:lnSpc>
              <a:spcBef>
                <a:spcPct val="0"/>
              </a:spcBef>
            </a:pPr>
            <a:r>
              <a:rPr lang="en-US" sz="21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total_revenue$ desc;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-13105778" y="7719577"/>
            <a:ext cx="19988576" cy="0"/>
          </a:xfrm>
          <a:prstGeom prst="line">
            <a:avLst/>
          </a:prstGeom>
          <a:ln cap="flat" w="9525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-9994288" y="19050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6000">
            <a:off x="12129474" y="2267296"/>
            <a:ext cx="6161532" cy="3461142"/>
          </a:xfrm>
          <a:custGeom>
            <a:avLst/>
            <a:gdLst/>
            <a:ahLst/>
            <a:cxnLst/>
            <a:rect r="r" b="b" t="t" l="l"/>
            <a:pathLst>
              <a:path h="3461142" w="6161532">
                <a:moveTo>
                  <a:pt x="0" y="10744"/>
                </a:moveTo>
                <a:lnTo>
                  <a:pt x="6155510" y="0"/>
                </a:lnTo>
                <a:lnTo>
                  <a:pt x="6161532" y="3450399"/>
                </a:lnTo>
                <a:lnTo>
                  <a:pt x="6022" y="3461142"/>
                </a:lnTo>
                <a:lnTo>
                  <a:pt x="0" y="10744"/>
                </a:lnTo>
                <a:close/>
              </a:path>
            </a:pathLst>
          </a:custGeom>
          <a:blipFill>
            <a:blip r:embed="rId3"/>
            <a:stretch>
              <a:fillRect l="-32274" t="-63661" r="-108737" b="-77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13140021" y="44331"/>
            <a:ext cx="5110010" cy="1968739"/>
          </a:xfrm>
          <a:custGeom>
            <a:avLst/>
            <a:gdLst/>
            <a:ahLst/>
            <a:cxnLst/>
            <a:rect r="r" b="b" t="t" l="l"/>
            <a:pathLst>
              <a:path h="1968739" w="5110010">
                <a:moveTo>
                  <a:pt x="0" y="8912"/>
                </a:moveTo>
                <a:lnTo>
                  <a:pt x="5106589" y="0"/>
                </a:lnTo>
                <a:lnTo>
                  <a:pt x="5110010" y="1959826"/>
                </a:lnTo>
                <a:lnTo>
                  <a:pt x="3421" y="1968738"/>
                </a:lnTo>
                <a:lnTo>
                  <a:pt x="0" y="8912"/>
                </a:lnTo>
                <a:close/>
              </a:path>
            </a:pathLst>
          </a:custGeom>
          <a:blipFill>
            <a:blip r:embed="rId4"/>
            <a:stretch>
              <a:fillRect l="-16081" t="-102566" r="-101011" b="-1143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00">
            <a:off x="9681654" y="6276787"/>
            <a:ext cx="8885720" cy="3852339"/>
          </a:xfrm>
          <a:custGeom>
            <a:avLst/>
            <a:gdLst/>
            <a:ahLst/>
            <a:cxnLst/>
            <a:rect r="r" b="b" t="t" l="l"/>
            <a:pathLst>
              <a:path h="3852339" w="8885720">
                <a:moveTo>
                  <a:pt x="0" y="15497"/>
                </a:moveTo>
                <a:lnTo>
                  <a:pt x="8879023" y="0"/>
                </a:lnTo>
                <a:lnTo>
                  <a:pt x="8885720" y="3836842"/>
                </a:lnTo>
                <a:lnTo>
                  <a:pt x="6697" y="3852339"/>
                </a:lnTo>
                <a:lnTo>
                  <a:pt x="0" y="15497"/>
                </a:lnTo>
                <a:close/>
              </a:path>
            </a:pathLst>
          </a:custGeom>
          <a:blipFill>
            <a:blip r:embed="rId5"/>
            <a:stretch>
              <a:fillRect l="-19905" t="-40792" r="-40180" b="-6691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7821266" y="385473"/>
            <a:ext cx="23516292" cy="308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9. In which city was the highest revenue recorded?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city, sum(total) as revenue$ from amazon_sales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city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revenue$ desc;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10. Which product line incurred the highest Value Added Tax?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product_line, max(vat) highest_vat  from amazon_sales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product_line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highest_vat desc;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266003"/>
            <a:ext cx="10744068" cy="393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11. For each product line, add a column indicating "Good" if its sales are above average, otherwise "Bad."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product_line, sum(total) as revenue, 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case 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when sum(total) &gt; (select sum(total)/count(distinct(product_line)) from amazon_sales) then 'Good'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else 'Bad'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end performance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amazon_sales</a:t>
            </a:r>
          </a:p>
          <a:p>
            <a:pPr algn="ctr">
              <a:lnSpc>
                <a:spcPts val="3156"/>
              </a:lnSpc>
              <a:spcBef>
                <a:spcPct val="0"/>
              </a:spcBef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product_line;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711" y="7754219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8" y="0"/>
                </a:lnTo>
                <a:lnTo>
                  <a:pt x="1567978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00">
            <a:off x="9976408" y="-8043"/>
            <a:ext cx="9224281" cy="2776410"/>
          </a:xfrm>
          <a:custGeom>
            <a:avLst/>
            <a:gdLst/>
            <a:ahLst/>
            <a:cxnLst/>
            <a:rect r="r" b="b" t="t" l="l"/>
            <a:pathLst>
              <a:path h="2776410" w="9224281">
                <a:moveTo>
                  <a:pt x="0" y="16091"/>
                </a:moveTo>
                <a:lnTo>
                  <a:pt x="9219463" y="0"/>
                </a:lnTo>
                <a:lnTo>
                  <a:pt x="9224281" y="2760318"/>
                </a:lnTo>
                <a:lnTo>
                  <a:pt x="4818" y="2776409"/>
                </a:lnTo>
                <a:lnTo>
                  <a:pt x="0" y="16091"/>
                </a:lnTo>
                <a:close/>
              </a:path>
            </a:pathLst>
          </a:custGeom>
          <a:blipFill>
            <a:blip r:embed="rId5"/>
            <a:stretch>
              <a:fillRect l="-17985" t="-67522" r="-36224" b="-12067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10736238" y="3706785"/>
            <a:ext cx="6822981" cy="2873430"/>
          </a:xfrm>
          <a:custGeom>
            <a:avLst/>
            <a:gdLst/>
            <a:ahLst/>
            <a:cxnLst/>
            <a:rect r="r" b="b" t="t" l="l"/>
            <a:pathLst>
              <a:path h="2873430" w="6822981">
                <a:moveTo>
                  <a:pt x="0" y="11900"/>
                </a:moveTo>
                <a:lnTo>
                  <a:pt x="6817986" y="0"/>
                </a:lnTo>
                <a:lnTo>
                  <a:pt x="6822981" y="2861530"/>
                </a:lnTo>
                <a:lnTo>
                  <a:pt x="4994" y="2873430"/>
                </a:lnTo>
                <a:lnTo>
                  <a:pt x="0" y="11900"/>
                </a:lnTo>
                <a:close/>
              </a:path>
            </a:pathLst>
          </a:custGeom>
          <a:blipFill>
            <a:blip r:embed="rId6"/>
            <a:stretch>
              <a:fillRect l="-26993" t="-84656" r="-90653" b="-10604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90600"/>
            <a:ext cx="9978810" cy="469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#12. Identify the branch that exceeded the average number of products sold.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 branch, sum(quantity) as product_sold from amazon_sales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 by branch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having product_sold &gt; (select sum(quantity)/count(distinct branch) as avg_quantity from amazon_sales);</a:t>
            </a:r>
          </a:p>
          <a:p>
            <a:pPr algn="ctr">
              <a:lnSpc>
                <a:spcPts val="2200"/>
              </a:lnSpc>
            </a:pPr>
          </a:p>
          <a:p>
            <a:pPr algn="ctr">
              <a:lnSpc>
                <a:spcPts val="2200"/>
              </a:lnSpc>
            </a:pP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#13. Which product line is most frequently associated with each gender?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new as 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(select gender, product_line, count(*) as count from amazon_sales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 by gender, product_line),</a:t>
            </a:r>
          </a:p>
          <a:p>
            <a:pPr algn="ctr">
              <a:lnSpc>
                <a:spcPts val="2200"/>
              </a:lnSpc>
            </a:pP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max_count as 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(select max(count) from new group by gender)</a:t>
            </a:r>
          </a:p>
          <a:p>
            <a:pPr algn="ctr">
              <a:lnSpc>
                <a:spcPts val="2200"/>
              </a:lnSpc>
            </a:pP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 * from new 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where count in (select * from max_count) limit 2;</a:t>
            </a:r>
          </a:p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text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5F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-850288" y="19050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00309" cy="880272"/>
          </a:xfrm>
          <a:custGeom>
            <a:avLst/>
            <a:gdLst/>
            <a:ahLst/>
            <a:cxnLst/>
            <a:rect r="r" b="b" t="t" l="l"/>
            <a:pathLst>
              <a:path h="880272" w="1000309">
                <a:moveTo>
                  <a:pt x="0" y="0"/>
                </a:moveTo>
                <a:lnTo>
                  <a:pt x="1000309" y="0"/>
                </a:lnTo>
                <a:lnTo>
                  <a:pt x="1000309" y="880272"/>
                </a:lnTo>
                <a:lnTo>
                  <a:pt x="0" y="88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82024" y="8916156"/>
            <a:ext cx="954552" cy="953359"/>
          </a:xfrm>
          <a:custGeom>
            <a:avLst/>
            <a:gdLst/>
            <a:ahLst/>
            <a:cxnLst/>
            <a:rect r="r" b="b" t="t" l="l"/>
            <a:pathLst>
              <a:path h="953359" w="954552">
                <a:moveTo>
                  <a:pt x="0" y="0"/>
                </a:moveTo>
                <a:lnTo>
                  <a:pt x="954552" y="0"/>
                </a:lnTo>
                <a:lnTo>
                  <a:pt x="954552" y="953359"/>
                </a:lnTo>
                <a:lnTo>
                  <a:pt x="0" y="953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10914990" y="4745587"/>
            <a:ext cx="8785004" cy="4135619"/>
          </a:xfrm>
          <a:custGeom>
            <a:avLst/>
            <a:gdLst/>
            <a:ahLst/>
            <a:cxnLst/>
            <a:rect r="r" b="b" t="t" l="l"/>
            <a:pathLst>
              <a:path h="4135619" w="8785004">
                <a:moveTo>
                  <a:pt x="0" y="15320"/>
                </a:moveTo>
                <a:lnTo>
                  <a:pt x="8777813" y="0"/>
                </a:lnTo>
                <a:lnTo>
                  <a:pt x="8785004" y="4120299"/>
                </a:lnTo>
                <a:lnTo>
                  <a:pt x="7191" y="4135619"/>
                </a:lnTo>
                <a:lnTo>
                  <a:pt x="0" y="15320"/>
                </a:lnTo>
                <a:close/>
              </a:path>
            </a:pathLst>
          </a:custGeom>
          <a:blipFill>
            <a:blip r:embed="rId5"/>
            <a:stretch>
              <a:fillRect l="-18581" t="-44094" r="-35041" b="-3946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00">
            <a:off x="46948" y="5496841"/>
            <a:ext cx="6196891" cy="2633110"/>
          </a:xfrm>
          <a:custGeom>
            <a:avLst/>
            <a:gdLst/>
            <a:ahLst/>
            <a:cxnLst/>
            <a:rect r="r" b="b" t="t" l="l"/>
            <a:pathLst>
              <a:path h="2633110" w="6196891">
                <a:moveTo>
                  <a:pt x="0" y="10808"/>
                </a:moveTo>
                <a:lnTo>
                  <a:pt x="6192314" y="0"/>
                </a:lnTo>
                <a:lnTo>
                  <a:pt x="6196891" y="2622303"/>
                </a:lnTo>
                <a:lnTo>
                  <a:pt x="4577" y="2633110"/>
                </a:lnTo>
                <a:lnTo>
                  <a:pt x="0" y="10808"/>
                </a:lnTo>
                <a:close/>
              </a:path>
            </a:pathLst>
          </a:custGeom>
          <a:blipFill>
            <a:blip r:embed="rId6"/>
            <a:stretch>
              <a:fillRect l="-26461" t="-79153" r="-105451" b="-12785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000">
            <a:off x="12372805" y="434236"/>
            <a:ext cx="6768176" cy="3103360"/>
          </a:xfrm>
          <a:custGeom>
            <a:avLst/>
            <a:gdLst/>
            <a:ahLst/>
            <a:cxnLst/>
            <a:rect r="r" b="b" t="t" l="l"/>
            <a:pathLst>
              <a:path h="3103360" w="6768176">
                <a:moveTo>
                  <a:pt x="0" y="11804"/>
                </a:moveTo>
                <a:lnTo>
                  <a:pt x="6762780" y="0"/>
                </a:lnTo>
                <a:lnTo>
                  <a:pt x="6768176" y="3091557"/>
                </a:lnTo>
                <a:lnTo>
                  <a:pt x="5396" y="3103360"/>
                </a:lnTo>
                <a:lnTo>
                  <a:pt x="0" y="11804"/>
                </a:lnTo>
                <a:close/>
              </a:path>
            </a:pathLst>
          </a:custGeom>
          <a:blipFill>
            <a:blip r:embed="rId7"/>
            <a:stretch>
              <a:fillRect l="-18483" t="-39246" r="-44444" b="-6062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74256" y="1495598"/>
            <a:ext cx="13631622" cy="364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#14. CALCULATE THE AVERAGE RATING FOR EACH PRODUCT LINE.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product_line, avg(rating) as avg_rating from amazon_sales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product_line; </a:t>
            </a:r>
          </a:p>
          <a:p>
            <a:pPr algn="ctr">
              <a:lnSpc>
                <a:spcPts val="1991"/>
              </a:lnSpc>
            </a:pP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#15. Count the sales occurrences for each time of day on every weekday.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day_name, time_of_day, count(*) sales from amazon_sales 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day_name, time_of_day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field(day_name, 'Sunday', 'Monday', 'Tuesday', 'Wednesday', 'Thursday', 'Friday', 'Saturday'), 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field(time_of_day, 'Morning', 'Afternoon', 'Evening');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#16. Identify the customer type contributing the highest revenue.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customer_type, sum(total) as revenue from amazon_sales 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customer_type</a:t>
            </a:r>
          </a:p>
          <a:p>
            <a:pPr algn="ctr">
              <a:lnSpc>
                <a:spcPts val="1393"/>
              </a:lnSpc>
              <a:spcBef>
                <a:spcPct val="0"/>
              </a:spcBef>
            </a:pPr>
            <a:r>
              <a:rPr lang="en-US" sz="1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revenue desc;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0">
            <a:off x="-2573" y="7328846"/>
            <a:ext cx="5289296" cy="2962763"/>
          </a:xfrm>
          <a:custGeom>
            <a:avLst/>
            <a:gdLst/>
            <a:ahLst/>
            <a:cxnLst/>
            <a:rect r="r" b="b" t="t" l="l"/>
            <a:pathLst>
              <a:path h="2962763" w="5289296">
                <a:moveTo>
                  <a:pt x="0" y="9222"/>
                </a:moveTo>
                <a:lnTo>
                  <a:pt x="5284141" y="0"/>
                </a:lnTo>
                <a:lnTo>
                  <a:pt x="5289296" y="2953540"/>
                </a:lnTo>
                <a:lnTo>
                  <a:pt x="5154" y="2962763"/>
                </a:lnTo>
                <a:lnTo>
                  <a:pt x="0" y="9222"/>
                </a:lnTo>
                <a:close/>
              </a:path>
            </a:pathLst>
          </a:custGeom>
          <a:blipFill>
            <a:blip r:embed="rId3"/>
            <a:stretch>
              <a:fillRect l="-30940" t="-58468" r="-106502" b="-799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00">
            <a:off x="5267776" y="7326696"/>
            <a:ext cx="7752447" cy="2967062"/>
          </a:xfrm>
          <a:custGeom>
            <a:avLst/>
            <a:gdLst/>
            <a:ahLst/>
            <a:cxnLst/>
            <a:rect r="r" b="b" t="t" l="l"/>
            <a:pathLst>
              <a:path h="2967062" w="7752447">
                <a:moveTo>
                  <a:pt x="0" y="13522"/>
                </a:moveTo>
                <a:lnTo>
                  <a:pt x="7747293" y="0"/>
                </a:lnTo>
                <a:lnTo>
                  <a:pt x="7752448" y="2953541"/>
                </a:lnTo>
                <a:lnTo>
                  <a:pt x="5155" y="2967063"/>
                </a:lnTo>
                <a:lnTo>
                  <a:pt x="0" y="13522"/>
                </a:lnTo>
                <a:close/>
              </a:path>
            </a:pathLst>
          </a:custGeom>
          <a:blipFill>
            <a:blip r:embed="rId4"/>
            <a:stretch>
              <a:fillRect l="-22230" t="-57830" r="-61256" b="-1118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13015514" y="7574828"/>
            <a:ext cx="8092021" cy="2470799"/>
          </a:xfrm>
          <a:custGeom>
            <a:avLst/>
            <a:gdLst/>
            <a:ahLst/>
            <a:cxnLst/>
            <a:rect r="r" b="b" t="t" l="l"/>
            <a:pathLst>
              <a:path h="2470799" w="8092021">
                <a:moveTo>
                  <a:pt x="0" y="14116"/>
                </a:moveTo>
                <a:lnTo>
                  <a:pt x="8087733" y="0"/>
                </a:lnTo>
                <a:lnTo>
                  <a:pt x="8092021" y="2456683"/>
                </a:lnTo>
                <a:lnTo>
                  <a:pt x="4288" y="2470799"/>
                </a:lnTo>
                <a:lnTo>
                  <a:pt x="0" y="14116"/>
                </a:lnTo>
                <a:close/>
              </a:path>
            </a:pathLst>
          </a:custGeom>
          <a:blipFill>
            <a:blip r:embed="rId5"/>
            <a:stretch>
              <a:fillRect l="-23363" t="-87876" r="-60151" b="-15019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2687" y="1370435"/>
            <a:ext cx="17088868" cy="458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#17. DETERMINE THE CITY WITH THE HIGHEST VAT PERCENTAGE.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select city, max(vat) as vat_percentage from amazon_sales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city 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order by vat_percentage desc; </a:t>
            </a:r>
          </a:p>
          <a:p>
            <a:pPr algn="ctr">
              <a:lnSpc>
                <a:spcPts val="2803"/>
              </a:lnSpc>
            </a:pP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#18. Identify the customer type with the highest VAT payments.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select customer_type, max(vat) as vat_percentage from amazon_sales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customer_type 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order by vat_percentage desc;</a:t>
            </a:r>
          </a:p>
          <a:p>
            <a:pPr algn="ctr">
              <a:lnSpc>
                <a:spcPts val="2803"/>
              </a:lnSpc>
            </a:pP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#19. What is the count of distinct customer types in the dataset?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select count(distinct(customer_type)) as count_distinct_customer_type from amazon_sales;</a:t>
            </a:r>
          </a:p>
          <a:p>
            <a:pPr algn="ctr">
              <a:lnSpc>
                <a:spcPts val="2803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470393" y="7807072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00">
            <a:off x="11601297" y="1021997"/>
            <a:ext cx="7686933" cy="2332077"/>
          </a:xfrm>
          <a:custGeom>
            <a:avLst/>
            <a:gdLst/>
            <a:ahLst/>
            <a:cxnLst/>
            <a:rect r="r" b="b" t="t" l="l"/>
            <a:pathLst>
              <a:path h="2332077" w="7686933">
                <a:moveTo>
                  <a:pt x="0" y="13409"/>
                </a:moveTo>
                <a:lnTo>
                  <a:pt x="7682886" y="0"/>
                </a:lnTo>
                <a:lnTo>
                  <a:pt x="7686933" y="2318668"/>
                </a:lnTo>
                <a:lnTo>
                  <a:pt x="4047" y="2332077"/>
                </a:lnTo>
                <a:lnTo>
                  <a:pt x="0" y="13409"/>
                </a:lnTo>
                <a:close/>
              </a:path>
            </a:pathLst>
          </a:custGeom>
          <a:blipFill>
            <a:blip r:embed="rId5"/>
            <a:stretch>
              <a:fillRect l="-23446" t="-104113" r="-69739" b="-1540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9507810" y="3535417"/>
            <a:ext cx="5939213" cy="2605057"/>
          </a:xfrm>
          <a:custGeom>
            <a:avLst/>
            <a:gdLst/>
            <a:ahLst/>
            <a:cxnLst/>
            <a:rect r="r" b="b" t="t" l="l"/>
            <a:pathLst>
              <a:path h="2605057" w="5939213">
                <a:moveTo>
                  <a:pt x="0" y="10358"/>
                </a:moveTo>
                <a:lnTo>
                  <a:pt x="5934685" y="0"/>
                </a:lnTo>
                <a:lnTo>
                  <a:pt x="5939213" y="2594699"/>
                </a:lnTo>
                <a:lnTo>
                  <a:pt x="4529" y="2605057"/>
                </a:lnTo>
                <a:lnTo>
                  <a:pt x="0" y="10358"/>
                </a:lnTo>
                <a:close/>
              </a:path>
            </a:pathLst>
          </a:custGeom>
          <a:blipFill>
            <a:blip r:embed="rId6"/>
            <a:stretch>
              <a:fillRect l="-25179" t="-79916" r="-109388" b="-12090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00">
            <a:off x="2523954" y="5674184"/>
            <a:ext cx="6988616" cy="2882920"/>
          </a:xfrm>
          <a:custGeom>
            <a:avLst/>
            <a:gdLst/>
            <a:ahLst/>
            <a:cxnLst/>
            <a:rect r="r" b="b" t="t" l="l"/>
            <a:pathLst>
              <a:path h="2882920" w="6988616">
                <a:moveTo>
                  <a:pt x="0" y="12188"/>
                </a:moveTo>
                <a:lnTo>
                  <a:pt x="6983605" y="0"/>
                </a:lnTo>
                <a:lnTo>
                  <a:pt x="6988616" y="2870731"/>
                </a:lnTo>
                <a:lnTo>
                  <a:pt x="5010" y="2882920"/>
                </a:lnTo>
                <a:lnTo>
                  <a:pt x="0" y="12188"/>
                </a:lnTo>
                <a:close/>
              </a:path>
            </a:pathLst>
          </a:custGeom>
          <a:blipFill>
            <a:blip r:embed="rId7"/>
            <a:stretch>
              <a:fillRect l="-28608" t="-75438" r="-88654" b="-1208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7425" y="8636736"/>
            <a:ext cx="719302" cy="62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6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3595" y="718929"/>
            <a:ext cx="16348188" cy="442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#20. What is the count of distinct payment methods in the dataset?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select count(distinct(payment_method)) as count_distinct_payment from amazon_sales;</a:t>
            </a:r>
          </a:p>
          <a:p>
            <a:pPr algn="l">
              <a:lnSpc>
                <a:spcPts val="2697"/>
              </a:lnSpc>
            </a:pP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#21. Which customer type occurs most frequently?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select customer_type, count(*) as count from amazon_sales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group by customer_type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order by count desc;</a:t>
            </a:r>
          </a:p>
          <a:p>
            <a:pPr algn="l">
              <a:lnSpc>
                <a:spcPts val="2697"/>
              </a:lnSpc>
            </a:pP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#22. Identify the customer type with the highest purchase frequency.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select customer_type, sum(total) as purchase_frequency from amazon_sales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group by customer_type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order by purchase_frequency desc;</a:t>
            </a:r>
          </a:p>
          <a:p>
            <a:pPr algn="l">
              <a:lnSpc>
                <a:spcPts val="26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0">
            <a:off x="-1875" y="6243268"/>
            <a:ext cx="4889521" cy="2161576"/>
          </a:xfrm>
          <a:custGeom>
            <a:avLst/>
            <a:gdLst/>
            <a:ahLst/>
            <a:cxnLst/>
            <a:rect r="r" b="b" t="t" l="l"/>
            <a:pathLst>
              <a:path h="2161576" w="4889521">
                <a:moveTo>
                  <a:pt x="0" y="8527"/>
                </a:moveTo>
                <a:lnTo>
                  <a:pt x="4885763" y="0"/>
                </a:lnTo>
                <a:lnTo>
                  <a:pt x="4889521" y="2153048"/>
                </a:lnTo>
                <a:lnTo>
                  <a:pt x="3758" y="2161576"/>
                </a:lnTo>
                <a:lnTo>
                  <a:pt x="0" y="8527"/>
                </a:lnTo>
                <a:close/>
              </a:path>
            </a:pathLst>
          </a:custGeom>
          <a:blipFill>
            <a:blip r:embed="rId3"/>
            <a:stretch>
              <a:fillRect l="-32950" t="-98676" r="-135478" b="-1428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00">
            <a:off x="4882500" y="4641022"/>
            <a:ext cx="6336882" cy="3765082"/>
          </a:xfrm>
          <a:custGeom>
            <a:avLst/>
            <a:gdLst/>
            <a:ahLst/>
            <a:cxnLst/>
            <a:rect r="r" b="b" t="t" l="l"/>
            <a:pathLst>
              <a:path h="3765082" w="6336882">
                <a:moveTo>
                  <a:pt x="0" y="11048"/>
                </a:moveTo>
                <a:lnTo>
                  <a:pt x="6330330" y="0"/>
                </a:lnTo>
                <a:lnTo>
                  <a:pt x="6336882" y="3754033"/>
                </a:lnTo>
                <a:lnTo>
                  <a:pt x="6552" y="3765081"/>
                </a:lnTo>
                <a:lnTo>
                  <a:pt x="0" y="11048"/>
                </a:lnTo>
                <a:close/>
              </a:path>
            </a:pathLst>
          </a:custGeom>
          <a:blipFill>
            <a:blip r:embed="rId4"/>
            <a:stretch>
              <a:fillRect l="-30463" t="-54220" r="-103879" b="-676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36369" y="5943895"/>
            <a:ext cx="5051390" cy="2235861"/>
          </a:xfrm>
          <a:custGeom>
            <a:avLst/>
            <a:gdLst/>
            <a:ahLst/>
            <a:cxnLst/>
            <a:rect r="r" b="b" t="t" l="l"/>
            <a:pathLst>
              <a:path h="2235861" w="5051390">
                <a:moveTo>
                  <a:pt x="0" y="0"/>
                </a:moveTo>
                <a:lnTo>
                  <a:pt x="5051390" y="0"/>
                </a:lnTo>
                <a:lnTo>
                  <a:pt x="5051390" y="2235861"/>
                </a:lnTo>
                <a:lnTo>
                  <a:pt x="0" y="2235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842" t="-82797" r="-103342" b="-11227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9002" y="264576"/>
            <a:ext cx="15018757" cy="374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#23. DETERMINE THE PREDOMINANT GENDER AMONG CUSTOMERS.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SELECT GENDER, COUNT(*) AS COUNT FROM AMAZON_SALES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GROUP BY GENDER 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ORDER BY COUNT DESC;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#24. EXAMINE THE DISTRIBUTION OF GENDERS WITHIN EACH BRANCH. 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SELECT BRANCH, GENDER, COUNT(*) AS COUNT FROM AMAZON_SALES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GROUP BY BRANCH, GENDER 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ORDER BY BRANCH, GENDER;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#25. IDENTIFY THE TIME OF DAY WHEN CUSTOMERS PROVIDE THE MOST RATINGS.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SELECT TIME_OF_DAY, COUNT(RATING) AS RATING_COUNT FROM AMAZON_SALES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GROUP BY TIME_OF_DAY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ORDER BY RATING_COUNT DESC;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97928" y="1247775"/>
            <a:ext cx="11339497" cy="172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48"/>
              </a:lnSpc>
            </a:pPr>
            <a:r>
              <a:rPr lang="en-US" sz="12792">
                <a:solidFill>
                  <a:srgbClr val="CF5F0E"/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-850288" y="2973723"/>
            <a:ext cx="19988576" cy="0"/>
          </a:xfrm>
          <a:prstGeom prst="line">
            <a:avLst/>
          </a:prstGeom>
          <a:ln cap="flat" w="9525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914589" y="1385968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8" y="0"/>
                </a:lnTo>
                <a:lnTo>
                  <a:pt x="1567978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7798" y="5002831"/>
            <a:ext cx="2459534" cy="2591463"/>
          </a:xfrm>
          <a:custGeom>
            <a:avLst/>
            <a:gdLst/>
            <a:ahLst/>
            <a:cxnLst/>
            <a:rect r="r" b="b" t="t" l="l"/>
            <a:pathLst>
              <a:path h="2591463" w="2459534">
                <a:moveTo>
                  <a:pt x="0" y="0"/>
                </a:moveTo>
                <a:lnTo>
                  <a:pt x="2459534" y="0"/>
                </a:lnTo>
                <a:lnTo>
                  <a:pt x="2459534" y="2591463"/>
                </a:lnTo>
                <a:lnTo>
                  <a:pt x="0" y="259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4975" y="3555284"/>
            <a:ext cx="16583092" cy="158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40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MAJOR AIM OF THIS PROJECT IS TO GAIN INSIGHT INTO THE SALES DATA OF AMAZON TO UNDERSTAND THE DIFFERENT FACTORS THAT AFFECT SALES OF THE     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40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DIFFERENT BRANCHES.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87377" y="-1452860"/>
            <a:ext cx="9255546" cy="12544868"/>
            <a:chOff x="0" y="0"/>
            <a:chExt cx="2437675" cy="3303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675" cy="3303998"/>
            </a:xfrm>
            <a:custGeom>
              <a:avLst/>
              <a:gdLst/>
              <a:ahLst/>
              <a:cxnLst/>
              <a:rect r="r" b="b" t="t" l="l"/>
              <a:pathLst>
                <a:path h="3303998" w="2437675">
                  <a:moveTo>
                    <a:pt x="0" y="0"/>
                  </a:moveTo>
                  <a:lnTo>
                    <a:pt x="2437675" y="0"/>
                  </a:lnTo>
                  <a:lnTo>
                    <a:pt x="2437675" y="3303998"/>
                  </a:lnTo>
                  <a:lnTo>
                    <a:pt x="0" y="3303998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7675" cy="3342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514350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00">
            <a:off x="9377459" y="-8517"/>
            <a:ext cx="9768588" cy="3605453"/>
          </a:xfrm>
          <a:custGeom>
            <a:avLst/>
            <a:gdLst/>
            <a:ahLst/>
            <a:cxnLst/>
            <a:rect r="r" b="b" t="t" l="l"/>
            <a:pathLst>
              <a:path h="3605453" w="9768588">
                <a:moveTo>
                  <a:pt x="0" y="17039"/>
                </a:moveTo>
                <a:lnTo>
                  <a:pt x="9762325" y="0"/>
                </a:lnTo>
                <a:lnTo>
                  <a:pt x="9768588" y="3588415"/>
                </a:lnTo>
                <a:lnTo>
                  <a:pt x="6263" y="3605453"/>
                </a:lnTo>
                <a:lnTo>
                  <a:pt x="0" y="17039"/>
                </a:lnTo>
                <a:close/>
              </a:path>
            </a:pathLst>
          </a:custGeom>
          <a:blipFill>
            <a:blip r:embed="rId4"/>
            <a:stretch>
              <a:fillRect l="-19936" t="-55001" r="-32081" b="-7667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000">
            <a:off x="12405362" y="2681586"/>
            <a:ext cx="5885789" cy="3626279"/>
          </a:xfrm>
          <a:custGeom>
            <a:avLst/>
            <a:gdLst/>
            <a:ahLst/>
            <a:cxnLst/>
            <a:rect r="r" b="b" t="t" l="l"/>
            <a:pathLst>
              <a:path h="3626279" w="5885789">
                <a:moveTo>
                  <a:pt x="0" y="10262"/>
                </a:moveTo>
                <a:lnTo>
                  <a:pt x="5879478" y="0"/>
                </a:lnTo>
                <a:lnTo>
                  <a:pt x="5885789" y="3616017"/>
                </a:lnTo>
                <a:lnTo>
                  <a:pt x="6311" y="3626279"/>
                </a:lnTo>
                <a:lnTo>
                  <a:pt x="0" y="10262"/>
                </a:lnTo>
                <a:close/>
              </a:path>
            </a:pathLst>
          </a:custGeom>
          <a:blipFill>
            <a:blip r:embed="rId5"/>
            <a:stretch>
              <a:fillRect l="-33164" t="-63822" r="-119138" b="-665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87377" y="6746406"/>
            <a:ext cx="7140033" cy="2953545"/>
          </a:xfrm>
          <a:custGeom>
            <a:avLst/>
            <a:gdLst/>
            <a:ahLst/>
            <a:cxnLst/>
            <a:rect r="r" b="b" t="t" l="l"/>
            <a:pathLst>
              <a:path h="2953545" w="7140033">
                <a:moveTo>
                  <a:pt x="0" y="0"/>
                </a:moveTo>
                <a:lnTo>
                  <a:pt x="7140034" y="0"/>
                </a:lnTo>
                <a:lnTo>
                  <a:pt x="7140034" y="2953546"/>
                </a:lnTo>
                <a:lnTo>
                  <a:pt x="0" y="2953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841" t="-59918" r="-66634" b="-9637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9467" y="47625"/>
            <a:ext cx="8713659" cy="707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#26. DETERMINE THE TIME OF DAY WITH THE HIGHEST CUSTOMER RATINGS FOR EACH BRANCH.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select branch, time_of_day, max(rating) highest_rating from amazon_sales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branch, time_of_day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having highest_rating = (select max(x.max) from (select branch, time_of_day, max(rating) max from amazon_sales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branch, time_of_day) as x where x.branch= amazon_sales.branch)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order by branch;</a:t>
            </a:r>
          </a:p>
          <a:p>
            <a:pPr algn="ctr">
              <a:lnSpc>
                <a:spcPts val="2343"/>
              </a:lnSpc>
            </a:pP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#27. Identify the day of the week with the highest average ratings.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select day_name, avg(rating) as avg_rating from amazon_sales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day_name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order by avg_rating desc;</a:t>
            </a:r>
          </a:p>
          <a:p>
            <a:pPr algn="ctr">
              <a:lnSpc>
                <a:spcPts val="2343"/>
              </a:lnSpc>
            </a:pP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#28. Determine the day of the week with the highest average ratings for each branch.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with avg_rating as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(select branch, day_name, avg(rating) avg_rat from amazon_sales</a:t>
            </a:r>
          </a:p>
          <a:p>
            <a:pPr algn="ctr">
              <a:lnSpc>
                <a:spcPts val="2343"/>
              </a:lnSpc>
              <a:spcBef>
                <a:spcPct val="0"/>
              </a:spcBef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branch, day_name),</a:t>
            </a: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42643" y="1028700"/>
            <a:ext cx="4197391" cy="2726693"/>
            <a:chOff x="0" y="0"/>
            <a:chExt cx="1289485" cy="837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9485" cy="837671"/>
            </a:xfrm>
            <a:custGeom>
              <a:avLst/>
              <a:gdLst/>
              <a:ahLst/>
              <a:cxnLst/>
              <a:rect r="r" b="b" t="t" l="l"/>
              <a:pathLst>
                <a:path h="837671" w="1289485">
                  <a:moveTo>
                    <a:pt x="0" y="0"/>
                  </a:moveTo>
                  <a:lnTo>
                    <a:pt x="1289485" y="0"/>
                  </a:lnTo>
                  <a:lnTo>
                    <a:pt x="1289485" y="837671"/>
                  </a:lnTo>
                  <a:lnTo>
                    <a:pt x="0" y="837671"/>
                  </a:lnTo>
                  <a:close/>
                </a:path>
              </a:pathLst>
            </a:custGeom>
            <a:solidFill>
              <a:srgbClr val="CF5F0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9485" cy="87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640034" y="1028700"/>
            <a:ext cx="4197391" cy="2407598"/>
            <a:chOff x="0" y="0"/>
            <a:chExt cx="1289485" cy="739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485" cy="739641"/>
            </a:xfrm>
            <a:custGeom>
              <a:avLst/>
              <a:gdLst/>
              <a:ahLst/>
              <a:cxnLst/>
              <a:rect r="r" b="b" t="t" l="l"/>
              <a:pathLst>
                <a:path h="739641" w="1289485">
                  <a:moveTo>
                    <a:pt x="0" y="0"/>
                  </a:moveTo>
                  <a:lnTo>
                    <a:pt x="1289485" y="0"/>
                  </a:lnTo>
                  <a:lnTo>
                    <a:pt x="1289485" y="739641"/>
                  </a:lnTo>
                  <a:lnTo>
                    <a:pt x="0" y="739641"/>
                  </a:lnTo>
                  <a:close/>
                </a:path>
              </a:pathLst>
            </a:custGeom>
            <a:solidFill>
              <a:srgbClr val="E4800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9485" cy="777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42643" y="3436298"/>
            <a:ext cx="8394782" cy="4379224"/>
            <a:chOff x="0" y="0"/>
            <a:chExt cx="2578970" cy="13453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78970" cy="1345346"/>
            </a:xfrm>
            <a:custGeom>
              <a:avLst/>
              <a:gdLst/>
              <a:ahLst/>
              <a:cxnLst/>
              <a:rect r="r" b="b" t="t" l="l"/>
              <a:pathLst>
                <a:path h="1345346" w="2578970">
                  <a:moveTo>
                    <a:pt x="0" y="0"/>
                  </a:moveTo>
                  <a:lnTo>
                    <a:pt x="2578970" y="0"/>
                  </a:lnTo>
                  <a:lnTo>
                    <a:pt x="2578970" y="1345346"/>
                  </a:lnTo>
                  <a:lnTo>
                    <a:pt x="0" y="1345346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78970" cy="1383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88228" y="1716496"/>
            <a:ext cx="1714697" cy="1714697"/>
          </a:xfrm>
          <a:custGeom>
            <a:avLst/>
            <a:gdLst/>
            <a:ahLst/>
            <a:cxnLst/>
            <a:rect r="r" b="b" t="t" l="l"/>
            <a:pathLst>
              <a:path h="1714697" w="1714697">
                <a:moveTo>
                  <a:pt x="0" y="0"/>
                </a:moveTo>
                <a:lnTo>
                  <a:pt x="1714697" y="0"/>
                </a:lnTo>
                <a:lnTo>
                  <a:pt x="1714697" y="1714697"/>
                </a:lnTo>
                <a:lnTo>
                  <a:pt x="0" y="1714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683197">
            <a:off x="14429473" y="2082831"/>
            <a:ext cx="1754775" cy="788053"/>
          </a:xfrm>
          <a:custGeom>
            <a:avLst/>
            <a:gdLst/>
            <a:ahLst/>
            <a:cxnLst/>
            <a:rect r="r" b="b" t="t" l="l"/>
            <a:pathLst>
              <a:path h="788053" w="1754775">
                <a:moveTo>
                  <a:pt x="0" y="0"/>
                </a:moveTo>
                <a:lnTo>
                  <a:pt x="1754775" y="0"/>
                </a:lnTo>
                <a:lnTo>
                  <a:pt x="1754775" y="788053"/>
                </a:lnTo>
                <a:lnTo>
                  <a:pt x="0" y="788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6525" y="2128460"/>
            <a:ext cx="7294444" cy="170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46"/>
              </a:lnSpc>
            </a:pPr>
            <a:r>
              <a:rPr lang="en-US" sz="12692">
                <a:solidFill>
                  <a:srgbClr val="CF5F0E"/>
                </a:solidFill>
                <a:latin typeface="Anton"/>
                <a:ea typeface="Anton"/>
                <a:cs typeface="Anton"/>
                <a:sym typeface="Anton"/>
              </a:rPr>
              <a:t>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60636" y="4086351"/>
            <a:ext cx="8576789" cy="362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0452" indent="-315226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Highest Revenue Gender: Female ($ 167883.26)</a:t>
            </a:r>
          </a:p>
          <a:p>
            <a:pPr algn="l" marL="630452" indent="-315226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Highest Revenue Customer Type: Member ($ 164223.81)</a:t>
            </a:r>
          </a:p>
          <a:p>
            <a:pPr algn="l" marL="630452" indent="-315226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Distribution Of Members Based On Gender: Male(240) Female(261) 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5938067" y="0"/>
            <a:ext cx="683207" cy="1028700"/>
            <a:chOff x="0" y="0"/>
            <a:chExt cx="179939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939" cy="270933"/>
            </a:xfrm>
            <a:custGeom>
              <a:avLst/>
              <a:gdLst/>
              <a:ahLst/>
              <a:cxnLst/>
              <a:rect r="r" b="b" t="t" l="l"/>
              <a:pathLst>
                <a:path h="270933" w="179939">
                  <a:moveTo>
                    <a:pt x="0" y="0"/>
                  </a:moveTo>
                  <a:lnTo>
                    <a:pt x="179939" y="0"/>
                  </a:lnTo>
                  <a:lnTo>
                    <a:pt x="179939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939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38304" y="3923560"/>
            <a:ext cx="6131074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CUSTOMER ANALYSIS 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155" y="-514350"/>
            <a:ext cx="9255546" cy="12544868"/>
            <a:chOff x="0" y="0"/>
            <a:chExt cx="2437675" cy="3303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675" cy="3303998"/>
            </a:xfrm>
            <a:custGeom>
              <a:avLst/>
              <a:gdLst/>
              <a:ahLst/>
              <a:cxnLst/>
              <a:rect r="r" b="b" t="t" l="l"/>
              <a:pathLst>
                <a:path h="3303998" w="2437675">
                  <a:moveTo>
                    <a:pt x="0" y="0"/>
                  </a:moveTo>
                  <a:lnTo>
                    <a:pt x="2437675" y="0"/>
                  </a:lnTo>
                  <a:lnTo>
                    <a:pt x="2437675" y="3303998"/>
                  </a:lnTo>
                  <a:lnTo>
                    <a:pt x="0" y="3303998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7675" cy="3342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94155" y="2462169"/>
            <a:ext cx="8593845" cy="6442487"/>
            <a:chOff x="0" y="0"/>
            <a:chExt cx="1331412" cy="9981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1411" cy="998110"/>
            </a:xfrm>
            <a:custGeom>
              <a:avLst/>
              <a:gdLst/>
              <a:ahLst/>
              <a:cxnLst/>
              <a:rect r="r" b="b" t="t" l="l"/>
              <a:pathLst>
                <a:path h="998110" w="1331411">
                  <a:moveTo>
                    <a:pt x="0" y="0"/>
                  </a:moveTo>
                  <a:lnTo>
                    <a:pt x="1331411" y="0"/>
                  </a:lnTo>
                  <a:lnTo>
                    <a:pt x="1331411" y="998110"/>
                  </a:lnTo>
                  <a:lnTo>
                    <a:pt x="0" y="998110"/>
                  </a:lnTo>
                  <a:close/>
                </a:path>
              </a:pathLst>
            </a:custGeom>
            <a:blipFill>
              <a:blip r:embed="rId2"/>
              <a:stretch>
                <a:fillRect l="-9418" t="0" r="-9418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3964291" y="283321"/>
            <a:ext cx="15527491" cy="170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3"/>
              </a:lnSpc>
            </a:pPr>
            <a:r>
              <a:rPr lang="en-US" sz="125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PRODUCT 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709289"/>
            <a:ext cx="9694155" cy="431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Highest Sales Product Line: Electronic Accessories (Units Sold:971) </a:t>
            </a:r>
          </a:p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Highest Revenue Product Line: Food and Beverages ($ 56144.96)</a:t>
            </a:r>
          </a:p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Lowest Sales Product Line: Health and Beauty (Unit Sold: 854) </a:t>
            </a:r>
          </a:p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Lowest Revenue Product Line: Health and Beauty ($ 49193.84) </a:t>
            </a:r>
          </a:p>
          <a:p>
            <a:pPr algn="l">
              <a:lnSpc>
                <a:spcPts val="378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62000" y="328197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155" y="-514350"/>
            <a:ext cx="9255546" cy="12544868"/>
            <a:chOff x="0" y="0"/>
            <a:chExt cx="2437675" cy="3303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675" cy="3303998"/>
            </a:xfrm>
            <a:custGeom>
              <a:avLst/>
              <a:gdLst/>
              <a:ahLst/>
              <a:cxnLst/>
              <a:rect r="r" b="b" t="t" l="l"/>
              <a:pathLst>
                <a:path h="3303998" w="2437675">
                  <a:moveTo>
                    <a:pt x="0" y="0"/>
                  </a:moveTo>
                  <a:lnTo>
                    <a:pt x="2437675" y="0"/>
                  </a:lnTo>
                  <a:lnTo>
                    <a:pt x="2437675" y="3303998"/>
                  </a:lnTo>
                  <a:lnTo>
                    <a:pt x="0" y="3303998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7675" cy="3342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94155" y="2408177"/>
            <a:ext cx="8593845" cy="6442487"/>
            <a:chOff x="0" y="0"/>
            <a:chExt cx="1331412" cy="9981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1411" cy="998110"/>
            </a:xfrm>
            <a:custGeom>
              <a:avLst/>
              <a:gdLst/>
              <a:ahLst/>
              <a:cxnLst/>
              <a:rect r="r" b="b" t="t" l="l"/>
              <a:pathLst>
                <a:path h="998110" w="1331411">
                  <a:moveTo>
                    <a:pt x="0" y="0"/>
                  </a:moveTo>
                  <a:lnTo>
                    <a:pt x="1331411" y="0"/>
                  </a:lnTo>
                  <a:lnTo>
                    <a:pt x="1331411" y="998110"/>
                  </a:lnTo>
                  <a:lnTo>
                    <a:pt x="0" y="998110"/>
                  </a:lnTo>
                  <a:close/>
                </a:path>
              </a:pathLst>
            </a:custGeom>
            <a:blipFill>
              <a:blip r:embed="rId2"/>
              <a:stretch>
                <a:fillRect l="-9418" t="0" r="-9418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6590459" y="-772353"/>
            <a:ext cx="1213233" cy="3180530"/>
            <a:chOff x="0" y="0"/>
            <a:chExt cx="319534" cy="8376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9534" cy="837671"/>
            </a:xfrm>
            <a:custGeom>
              <a:avLst/>
              <a:gdLst/>
              <a:ahLst/>
              <a:cxnLst/>
              <a:rect r="r" b="b" t="t" l="l"/>
              <a:pathLst>
                <a:path h="837671" w="319534">
                  <a:moveTo>
                    <a:pt x="0" y="0"/>
                  </a:moveTo>
                  <a:lnTo>
                    <a:pt x="319534" y="0"/>
                  </a:lnTo>
                  <a:lnTo>
                    <a:pt x="319534" y="837671"/>
                  </a:lnTo>
                  <a:lnTo>
                    <a:pt x="0" y="837671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9534" cy="87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237419" y="209550"/>
            <a:ext cx="10960692" cy="170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3"/>
              </a:lnSpc>
            </a:pPr>
            <a:r>
              <a:rPr lang="en-US" sz="125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SALES  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046" y="2378781"/>
            <a:ext cx="9529108" cy="570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Month With Highest Revenue: January ($ 116292.11) </a:t>
            </a:r>
          </a:p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City &amp; Branch With Highest Revenue: Naypyitaw[C] ($ 110568.86)</a:t>
            </a:r>
          </a:p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Month With Lowest Revenue: February ($ 97219.58) </a:t>
            </a:r>
          </a:p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City &amp; Branch With Lowest Revenue: Mandalay[B] ($ 106198.00) </a:t>
            </a:r>
          </a:p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Peak Sales Time Of Day: Afternoon </a:t>
            </a:r>
          </a:p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Peak Sales Day Of Week: Saturday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190721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41804" y="4138421"/>
            <a:ext cx="10804392" cy="192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77"/>
              </a:lnSpc>
            </a:pPr>
            <a:r>
              <a:rPr lang="en-US" sz="14292">
                <a:solidFill>
                  <a:srgbClr val="E18417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6064" y="8515834"/>
            <a:ext cx="15175872" cy="45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5"/>
              </a:lnSpc>
              <a:spcBef>
                <a:spcPct val="0"/>
              </a:spcBef>
            </a:pPr>
            <a:r>
              <a:rPr lang="en-US" sz="2382">
                <a:solidFill>
                  <a:srgbClr val="FDFDFD"/>
                </a:solidFill>
                <a:latin typeface="Codec Pro"/>
                <a:ea typeface="Codec Pro"/>
                <a:cs typeface="Codec Pro"/>
                <a:sym typeface="Codec Pro"/>
              </a:rPr>
              <a:t>Thank you for your attention to our sales report presentation.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78035" y="4348544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94846" y="4516309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84962" y="3949524"/>
            <a:ext cx="4003038" cy="6442487"/>
            <a:chOff x="0" y="0"/>
            <a:chExt cx="620175" cy="9981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0175" cy="998110"/>
            </a:xfrm>
            <a:custGeom>
              <a:avLst/>
              <a:gdLst/>
              <a:ahLst/>
              <a:cxnLst/>
              <a:rect r="r" b="b" t="t" l="l"/>
              <a:pathLst>
                <a:path h="998110" w="620175">
                  <a:moveTo>
                    <a:pt x="0" y="0"/>
                  </a:moveTo>
                  <a:lnTo>
                    <a:pt x="620175" y="0"/>
                  </a:lnTo>
                  <a:lnTo>
                    <a:pt x="620175" y="998110"/>
                  </a:lnTo>
                  <a:lnTo>
                    <a:pt x="0" y="998110"/>
                  </a:lnTo>
                  <a:close/>
                </a:path>
              </a:pathLst>
            </a:custGeom>
            <a:blipFill>
              <a:blip r:embed="rId3"/>
              <a:stretch>
                <a:fillRect l="-211545" t="-18224" r="-30940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297292"/>
            <a:ext cx="5445516" cy="6857485"/>
            <a:chOff x="0" y="0"/>
            <a:chExt cx="843653" cy="10624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3653" cy="1062404"/>
            </a:xfrm>
            <a:custGeom>
              <a:avLst/>
              <a:gdLst/>
              <a:ahLst/>
              <a:cxnLst/>
              <a:rect r="r" b="b" t="t" l="l"/>
              <a:pathLst>
                <a:path h="1062404" w="843653">
                  <a:moveTo>
                    <a:pt x="0" y="0"/>
                  </a:moveTo>
                  <a:lnTo>
                    <a:pt x="843653" y="0"/>
                  </a:lnTo>
                  <a:lnTo>
                    <a:pt x="843653" y="1062404"/>
                  </a:lnTo>
                  <a:lnTo>
                    <a:pt x="0" y="1062404"/>
                  </a:lnTo>
                  <a:close/>
                </a:path>
              </a:pathLst>
            </a:custGeom>
            <a:blipFill>
              <a:blip r:embed="rId4"/>
              <a:stretch>
                <a:fillRect l="-7617" t="0" r="-7617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42438" y="1389125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25261" y="927369"/>
            <a:ext cx="11447291" cy="108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3"/>
              </a:lnSpc>
            </a:pPr>
            <a:r>
              <a:rPr lang="en-US" sz="8052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OVERVIEW OF AMAZON DATA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88378" y="3334265"/>
            <a:ext cx="8732078" cy="3836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The dataset contains sales transactions from three different branches of Amazon Mandalay, Yangon and Naypyitaw. The data contains 17 columns and 1000 rows</a:t>
            </a:r>
          </a:p>
          <a:p>
            <a:pPr algn="l">
              <a:lnSpc>
                <a:spcPts val="3789"/>
              </a:lnSpc>
            </a:pPr>
          </a:p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( After feature engineering number of rows will be 1000 and number columns will be 20)</a:t>
            </a:r>
          </a:p>
          <a:p>
            <a:pPr algn="l">
              <a:lnSpc>
                <a:spcPts val="37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5F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1204" y="2571750"/>
            <a:ext cx="10407393" cy="5143500"/>
            <a:chOff x="0" y="0"/>
            <a:chExt cx="1612377" cy="796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2377" cy="796863"/>
            </a:xfrm>
            <a:custGeom>
              <a:avLst/>
              <a:gdLst/>
              <a:ahLst/>
              <a:cxnLst/>
              <a:rect r="r" b="b" t="t" l="l"/>
              <a:pathLst>
                <a:path h="796863" w="1612377">
                  <a:moveTo>
                    <a:pt x="0" y="0"/>
                  </a:moveTo>
                  <a:lnTo>
                    <a:pt x="1612377" y="0"/>
                  </a:lnTo>
                  <a:lnTo>
                    <a:pt x="1612377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2"/>
              <a:stretch>
                <a:fillRect l="0" t="-6908" r="0" b="-6908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605434" y="1385968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590349" y="114300"/>
            <a:ext cx="17763760" cy="9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1"/>
              </a:lnSpc>
            </a:pPr>
            <a:r>
              <a:rPr lang="en-US" sz="6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WRANGLING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794" y="1180885"/>
            <a:ext cx="14314854" cy="45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5231" indent="-362616" lvl="1">
              <a:lnSpc>
                <a:spcPts val="3426"/>
              </a:lnSpc>
              <a:buAutoNum type="arabicPeriod" startAt="1"/>
            </a:pPr>
            <a:r>
              <a:rPr lang="en-US" sz="33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A DATABASE NAMED AMAZON IN MYSQL.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15" y="1829484"/>
            <a:ext cx="15637003" cy="44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3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IMPORTING DATA IN THE FORM OF A TABLE IN AMAZON DATABASE.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8393706"/>
            <a:ext cx="17857885" cy="86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COMPLETION OF STEP 1 AND STEP 2 WE CAN START WRITING QUERIES, IN PICTURE YOU CAN SEE (DESCRIBE AMAZON;).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33571" y="3385723"/>
            <a:ext cx="13666369" cy="6855841"/>
            <a:chOff x="0" y="0"/>
            <a:chExt cx="2117278" cy="10621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7278" cy="1062149"/>
            </a:xfrm>
            <a:custGeom>
              <a:avLst/>
              <a:gdLst/>
              <a:ahLst/>
              <a:cxnLst/>
              <a:rect r="r" b="b" t="t" l="l"/>
              <a:pathLst>
                <a:path h="1062149" w="2117278">
                  <a:moveTo>
                    <a:pt x="0" y="0"/>
                  </a:moveTo>
                  <a:lnTo>
                    <a:pt x="2117278" y="0"/>
                  </a:lnTo>
                  <a:lnTo>
                    <a:pt x="2117278" y="1062149"/>
                  </a:lnTo>
                  <a:lnTo>
                    <a:pt x="0" y="1062149"/>
                  </a:lnTo>
                  <a:close/>
                </a:path>
              </a:pathLst>
            </a:custGeom>
            <a:blipFill>
              <a:blip r:embed="rId3"/>
              <a:stretch>
                <a:fillRect l="-2308" t="-7358" r="0" b="-7358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AutoShape 5" id="5"/>
          <p:cNvSpPr/>
          <p:nvPr/>
        </p:nvSpPr>
        <p:spPr>
          <a:xfrm flipH="true" flipV="true">
            <a:off x="-8630274" y="2547523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46066" y="722372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73826" y="994732"/>
            <a:ext cx="12837780" cy="71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9"/>
              </a:lnSpc>
            </a:pPr>
            <a:r>
              <a:rPr lang="en-US" sz="479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CHECKING NULL VALUES AND DATA TYPE.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944453"/>
            <a:ext cx="9657652" cy="69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7"/>
              </a:lnSpc>
              <a:spcBef>
                <a:spcPct val="0"/>
              </a:spcBef>
            </a:pPr>
            <a:r>
              <a:rPr lang="en-US" sz="373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There are no null values in our database 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84670" y="4650007"/>
            <a:ext cx="8916412" cy="6442487"/>
            <a:chOff x="0" y="0"/>
            <a:chExt cx="1381386" cy="9981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386" cy="998110"/>
            </a:xfrm>
            <a:custGeom>
              <a:avLst/>
              <a:gdLst/>
              <a:ahLst/>
              <a:cxnLst/>
              <a:rect r="r" b="b" t="t" l="l"/>
              <a:pathLst>
                <a:path h="998110" w="1381386">
                  <a:moveTo>
                    <a:pt x="0" y="0"/>
                  </a:moveTo>
                  <a:lnTo>
                    <a:pt x="1381386" y="0"/>
                  </a:lnTo>
                  <a:lnTo>
                    <a:pt x="1381386" y="998110"/>
                  </a:lnTo>
                  <a:lnTo>
                    <a:pt x="0" y="998110"/>
                  </a:lnTo>
                  <a:close/>
                </a:path>
              </a:pathLst>
            </a:custGeom>
            <a:blipFill>
              <a:blip r:embed="rId3"/>
              <a:stretch>
                <a:fillRect l="-14226" t="0" r="-14226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469087" y="7722412"/>
            <a:ext cx="9808574" cy="2564588"/>
            <a:chOff x="0" y="0"/>
            <a:chExt cx="1519605" cy="3973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9605" cy="397322"/>
            </a:xfrm>
            <a:custGeom>
              <a:avLst/>
              <a:gdLst/>
              <a:ahLst/>
              <a:cxnLst/>
              <a:rect r="r" b="b" t="t" l="l"/>
              <a:pathLst>
                <a:path h="397322" w="1519605">
                  <a:moveTo>
                    <a:pt x="0" y="0"/>
                  </a:moveTo>
                  <a:lnTo>
                    <a:pt x="1519605" y="0"/>
                  </a:lnTo>
                  <a:lnTo>
                    <a:pt x="1519605" y="397322"/>
                  </a:lnTo>
                  <a:lnTo>
                    <a:pt x="0" y="397322"/>
                  </a:lnTo>
                  <a:close/>
                </a:path>
              </a:pathLst>
            </a:custGeom>
            <a:blipFill>
              <a:blip r:embed="rId4"/>
              <a:stretch>
                <a:fillRect l="0" t="-57567" r="0" b="-57567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83239" y="715105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532712"/>
            <a:ext cx="10741439" cy="113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1"/>
              </a:lnSpc>
            </a:pPr>
            <a:r>
              <a:rPr lang="en-US" sz="83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ENGINEERING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58352" y="532712"/>
            <a:ext cx="5581486" cy="113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1"/>
              </a:lnSpc>
            </a:pPr>
            <a:r>
              <a:rPr lang="en-US" sz="8393">
                <a:solidFill>
                  <a:srgbClr val="CF5F0E"/>
                </a:solidFill>
                <a:latin typeface="Anton"/>
                <a:ea typeface="Anton"/>
                <a:cs typeface="Anton"/>
                <a:sym typeface="Anton"/>
              </a:rPr>
              <a:t>FEATURE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0976" y="2120499"/>
            <a:ext cx="17449291" cy="75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  <a:spcBef>
                <a:spcPct val="0"/>
              </a:spcBef>
            </a:pPr>
            <a:r>
              <a:rPr lang="en-US" sz="285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IN FEATURE ENGINEERING  WE ARE CREATING SOME NEW COLUMNS TO EXTRACT DATA FROM DATE AND TIME COLUMN.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0976" y="3328859"/>
            <a:ext cx="17897024" cy="219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THIS WILL HELP US TO ANALYSE THE DATA IN TIME FORMAT AND DAY FORMAT MORE SPECIFICALLY.</a:t>
            </a:r>
          </a:p>
          <a:p>
            <a:pPr algn="ctr">
              <a:lnSpc>
                <a:spcPts val="2916"/>
              </a:lnSpc>
            </a:pPr>
          </a:p>
          <a:p>
            <a:pPr algn="ctr">
              <a:lnSpc>
                <a:spcPts val="2916"/>
              </a:lnSpc>
            </a:pPr>
          </a:p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</a:p>
          <a:p>
            <a:pPr algn="ctr">
              <a:lnSpc>
                <a:spcPts val="2916"/>
              </a:lnSpc>
            </a:pPr>
          </a:p>
          <a:p>
            <a:pPr algn="ctr">
              <a:lnSpc>
                <a:spcPts val="291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4071964"/>
            <a:ext cx="16568080" cy="79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944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FOR EXAMPLE:-TIME_OF_DAY (MORNING, AFTERNOON, EVENING)</a:t>
            </a:r>
          </a:p>
          <a:p>
            <a:pPr algn="ctr">
              <a:lnSpc>
                <a:spcPts val="300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196528" y="4688107"/>
            <a:ext cx="6964162" cy="38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81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DAY_ OF_ WEEK (MONDAY TO SUNDAY)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68518" y="2278414"/>
            <a:ext cx="9837866" cy="5777363"/>
            <a:chOff x="0" y="0"/>
            <a:chExt cx="2591043" cy="15216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91043" cy="1521610"/>
            </a:xfrm>
            <a:custGeom>
              <a:avLst/>
              <a:gdLst/>
              <a:ahLst/>
              <a:cxnLst/>
              <a:rect r="r" b="b" t="t" l="l"/>
              <a:pathLst>
                <a:path h="1521610" w="2591043">
                  <a:moveTo>
                    <a:pt x="0" y="0"/>
                  </a:moveTo>
                  <a:lnTo>
                    <a:pt x="2591043" y="0"/>
                  </a:lnTo>
                  <a:lnTo>
                    <a:pt x="2591043" y="1521610"/>
                  </a:lnTo>
                  <a:lnTo>
                    <a:pt x="0" y="1521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91043" cy="1559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934110" y="1949528"/>
            <a:ext cx="5802331" cy="5770050"/>
            <a:chOff x="0" y="0"/>
            <a:chExt cx="898933" cy="893932"/>
          </a:xfrm>
        </p:grpSpPr>
        <p:sp>
          <p:nvSpPr>
            <p:cNvPr name="Freeform 7" id="7"/>
            <p:cNvSpPr/>
            <p:nvPr/>
          </p:nvSpPr>
          <p:spPr>
            <a:xfrm flipH="false" flipV="false" rot="6000">
              <a:off x="-779" y="-784"/>
              <a:ext cx="900492" cy="895499"/>
            </a:xfrm>
            <a:custGeom>
              <a:avLst/>
              <a:gdLst/>
              <a:ahLst/>
              <a:cxnLst/>
              <a:rect r="r" b="b" t="t" l="l"/>
              <a:pathLst>
                <a:path h="895499" w="900492">
                  <a:moveTo>
                    <a:pt x="0" y="1569"/>
                  </a:moveTo>
                  <a:lnTo>
                    <a:pt x="898931" y="0"/>
                  </a:lnTo>
                  <a:lnTo>
                    <a:pt x="900491" y="893931"/>
                  </a:lnTo>
                  <a:lnTo>
                    <a:pt x="1560" y="895499"/>
                  </a:lnTo>
                  <a:close/>
                </a:path>
              </a:pathLst>
            </a:custGeom>
            <a:blipFill>
              <a:blip r:embed="rId3"/>
              <a:stretch>
                <a:fillRect l="0" t="-3098" r="-93685" b="-645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46211" y="1028700"/>
            <a:ext cx="855816" cy="709604"/>
            <a:chOff x="0" y="0"/>
            <a:chExt cx="225400" cy="1868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400" cy="186892"/>
            </a:xfrm>
            <a:custGeom>
              <a:avLst/>
              <a:gdLst/>
              <a:ahLst/>
              <a:cxnLst/>
              <a:rect r="r" b="b" t="t" l="l"/>
              <a:pathLst>
                <a:path h="186892" w="225400">
                  <a:moveTo>
                    <a:pt x="0" y="0"/>
                  </a:moveTo>
                  <a:lnTo>
                    <a:pt x="225400" y="0"/>
                  </a:lnTo>
                  <a:lnTo>
                    <a:pt x="225400" y="186892"/>
                  </a:lnTo>
                  <a:lnTo>
                    <a:pt x="0" y="186892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5400" cy="224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92770" y="8223474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 flipV="true">
            <a:off x="-13105778" y="7719577"/>
            <a:ext cx="19988576" cy="0"/>
          </a:xfrm>
          <a:prstGeom prst="line">
            <a:avLst/>
          </a:prstGeom>
          <a:ln cap="flat" w="9525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291420" y="2515640"/>
            <a:ext cx="5512272" cy="307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3"/>
              </a:lnSpc>
              <a:spcBef>
                <a:spcPct val="0"/>
              </a:spcBef>
            </a:pPr>
            <a:r>
              <a:rPr lang="en-US" sz="2923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CREATING NEW TABLE NAMED AMAZON SALES BY ADDING CORRECT COLUMN NAME, DATATYPE, CONSTRAINTS WHILE COPYING VALUES FROM DEMO TABLE AMAZON.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46211" y="2256507"/>
            <a:ext cx="6245941" cy="365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9"/>
              </a:lnSpc>
            </a:pPr>
            <a:r>
              <a:rPr lang="en-US" sz="9293">
                <a:solidFill>
                  <a:srgbClr val="CF5F0E"/>
                </a:solidFill>
                <a:latin typeface="Anton"/>
                <a:ea typeface="Anton"/>
                <a:cs typeface="Anton"/>
                <a:sym typeface="Anton"/>
              </a:rPr>
              <a:t>EXPLORATORY  DATA 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5F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387809"/>
            <a:ext cx="6332351" cy="4500173"/>
            <a:chOff x="0" y="0"/>
            <a:chExt cx="981047" cy="6971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1047" cy="697195"/>
            </a:xfrm>
            <a:custGeom>
              <a:avLst/>
              <a:gdLst/>
              <a:ahLst/>
              <a:cxnLst/>
              <a:rect r="r" b="b" t="t" l="l"/>
              <a:pathLst>
                <a:path h="697195" w="981047">
                  <a:moveTo>
                    <a:pt x="0" y="0"/>
                  </a:moveTo>
                  <a:lnTo>
                    <a:pt x="981047" y="0"/>
                  </a:lnTo>
                  <a:lnTo>
                    <a:pt x="981047" y="697195"/>
                  </a:lnTo>
                  <a:lnTo>
                    <a:pt x="0" y="697195"/>
                  </a:lnTo>
                  <a:close/>
                </a:path>
              </a:pathLst>
            </a:custGeom>
            <a:blipFill>
              <a:blip r:embed="rId2"/>
              <a:stretch>
                <a:fillRect l="-13170" t="0" r="-13170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427601" y="4387809"/>
            <a:ext cx="5871417" cy="4356988"/>
            <a:chOff x="0" y="0"/>
            <a:chExt cx="909636" cy="6750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9636" cy="675011"/>
            </a:xfrm>
            <a:custGeom>
              <a:avLst/>
              <a:gdLst/>
              <a:ahLst/>
              <a:cxnLst/>
              <a:rect r="r" b="b" t="t" l="l"/>
              <a:pathLst>
                <a:path h="675011" w="909636">
                  <a:moveTo>
                    <a:pt x="0" y="0"/>
                  </a:moveTo>
                  <a:lnTo>
                    <a:pt x="909636" y="0"/>
                  </a:lnTo>
                  <a:lnTo>
                    <a:pt x="909636" y="675011"/>
                  </a:lnTo>
                  <a:lnTo>
                    <a:pt x="0" y="675011"/>
                  </a:lnTo>
                  <a:close/>
                </a:path>
              </a:pathLst>
            </a:custGeom>
            <a:blipFill>
              <a:blip r:embed="rId3"/>
              <a:stretch>
                <a:fillRect l="-15961" t="0" r="-15961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2394267" y="4387809"/>
            <a:ext cx="5893733" cy="4429460"/>
            <a:chOff x="0" y="0"/>
            <a:chExt cx="913093" cy="6862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3093" cy="686239"/>
            </a:xfrm>
            <a:custGeom>
              <a:avLst/>
              <a:gdLst/>
              <a:ahLst/>
              <a:cxnLst/>
              <a:rect r="r" b="b" t="t" l="l"/>
              <a:pathLst>
                <a:path h="686239" w="913093">
                  <a:moveTo>
                    <a:pt x="0" y="0"/>
                  </a:moveTo>
                  <a:lnTo>
                    <a:pt x="913093" y="0"/>
                  </a:lnTo>
                  <a:lnTo>
                    <a:pt x="913093" y="686239"/>
                  </a:lnTo>
                  <a:lnTo>
                    <a:pt x="0" y="686239"/>
                  </a:lnTo>
                  <a:close/>
                </a:path>
              </a:pathLst>
            </a:custGeom>
            <a:blipFill>
              <a:blip r:embed="rId4"/>
              <a:stretch>
                <a:fillRect l="-16804" t="0" r="-16804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44711" y="401509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8" y="0"/>
                </a:lnTo>
                <a:lnTo>
                  <a:pt x="1567978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1480" y="800830"/>
            <a:ext cx="15107820" cy="654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</a:pPr>
            <a:r>
              <a:rPr lang="en-US" sz="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CHECKING  SIZE OF TABLE, COUNT OF NULL VALUES , UNIQUE VALUES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8364" y="2442977"/>
            <a:ext cx="3508772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TOTAL COLUMNS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9423" y="3458256"/>
            <a:ext cx="591741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↓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18244" y="2442977"/>
            <a:ext cx="3963672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TOTAL ROWS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4210" y="3458256"/>
            <a:ext cx="591741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↓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49393" y="3458256"/>
            <a:ext cx="591741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↓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04101" y="2446874"/>
            <a:ext cx="3890584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UNIQUE VALUES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155" y="-514350"/>
            <a:ext cx="9255546" cy="12544868"/>
            <a:chOff x="0" y="0"/>
            <a:chExt cx="2437675" cy="3303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675" cy="3303998"/>
            </a:xfrm>
            <a:custGeom>
              <a:avLst/>
              <a:gdLst/>
              <a:ahLst/>
              <a:cxnLst/>
              <a:rect r="r" b="b" t="t" l="l"/>
              <a:pathLst>
                <a:path h="3303998" w="2437675">
                  <a:moveTo>
                    <a:pt x="0" y="0"/>
                  </a:moveTo>
                  <a:lnTo>
                    <a:pt x="2437675" y="0"/>
                  </a:lnTo>
                  <a:lnTo>
                    <a:pt x="2437675" y="3303998"/>
                  </a:lnTo>
                  <a:lnTo>
                    <a:pt x="0" y="3303998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7675" cy="3342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84939" y="1028700"/>
            <a:ext cx="5703061" cy="3407511"/>
            <a:chOff x="0" y="0"/>
            <a:chExt cx="2219831" cy="13263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19831" cy="1326323"/>
            </a:xfrm>
            <a:custGeom>
              <a:avLst/>
              <a:gdLst/>
              <a:ahLst/>
              <a:cxnLst/>
              <a:rect r="r" b="b" t="t" l="l"/>
              <a:pathLst>
                <a:path h="1326323" w="2219831">
                  <a:moveTo>
                    <a:pt x="0" y="0"/>
                  </a:moveTo>
                  <a:lnTo>
                    <a:pt x="2219831" y="0"/>
                  </a:lnTo>
                  <a:lnTo>
                    <a:pt x="2219831" y="1326323"/>
                  </a:lnTo>
                  <a:lnTo>
                    <a:pt x="0" y="1326323"/>
                  </a:lnTo>
                  <a:close/>
                </a:path>
              </a:pathLst>
            </a:custGeom>
            <a:blipFill>
              <a:blip r:embed="rId2"/>
              <a:stretch>
                <a:fillRect l="0" t="-2790" r="0" b="-279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812689" y="196298"/>
            <a:ext cx="14962787" cy="152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9"/>
              </a:lnSpc>
              <a:spcBef>
                <a:spcPct val="0"/>
              </a:spcBef>
            </a:pPr>
            <a:r>
              <a:rPr lang="en-US" sz="420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Checking the unique values in each categorical column. There are 10 categorical columns.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44711" y="715105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8" y="0"/>
                </a:lnTo>
                <a:lnTo>
                  <a:pt x="1567978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94155" y="3784054"/>
            <a:ext cx="5120602" cy="5120602"/>
          </a:xfrm>
          <a:custGeom>
            <a:avLst/>
            <a:gdLst/>
            <a:ahLst/>
            <a:cxnLst/>
            <a:rect r="r" b="b" t="t" l="l"/>
            <a:pathLst>
              <a:path h="5120602" w="5120602">
                <a:moveTo>
                  <a:pt x="0" y="0"/>
                </a:moveTo>
                <a:lnTo>
                  <a:pt x="5120601" y="0"/>
                </a:lnTo>
                <a:lnTo>
                  <a:pt x="5120601" y="5120602"/>
                </a:lnTo>
                <a:lnTo>
                  <a:pt x="0" y="5120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1869081"/>
            <a:ext cx="9694155" cy="841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1.) INVOICE_ID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2.) branch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3.) city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4.) customer_type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5.) gender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6.)product_line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7.)payment_method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8.)time_of_day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9.)day_name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10.)month_name</a:t>
            </a:r>
          </a:p>
          <a:p>
            <a:pPr algn="ctr">
              <a:lnSpc>
                <a:spcPts val="33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DAGX0mQwpTE</dc:identifier>
  <dcterms:modified xsi:type="dcterms:W3CDTF">2011-08-01T06:04:30Z</dcterms:modified>
  <cp:revision>1</cp:revision>
  <dc:title>Orange Black Minimalist Sales Report Presentation</dc:title>
</cp:coreProperties>
</file>